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9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6080"/>
  </p:normalViewPr>
  <p:slideViewPr>
    <p:cSldViewPr snapToGrid="0" snapToObjects="1">
      <p:cViewPr varScale="1">
        <p:scale>
          <a:sx n="148" d="100"/>
          <a:sy n="148" d="100"/>
        </p:scale>
        <p:origin x="33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0F362-B20B-AA4C-94D1-126690D75D93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E8C69-F1BA-EF47-BC34-583EC79B9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4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E8C69-F1BA-EF47-BC34-583EC79B94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1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3418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552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31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6873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2343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067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8202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387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364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668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160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0E96D-F107-FA4A-BD5D-F7715BECAD01}" type="datetimeFigureOut">
              <a:rPr lang="es-ES_tradnl" smtClean="0"/>
              <a:t>18/12/23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42D76-F326-8942-8495-336A54AF8BE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269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em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7.emf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phic 57">
            <a:extLst>
              <a:ext uri="{FF2B5EF4-FFF2-40B4-BE49-F238E27FC236}">
                <a16:creationId xmlns:a16="http://schemas.microsoft.com/office/drawing/2014/main" id="{B715DFE8-20F6-00AD-2CAF-95EF05C22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2230" y="1927275"/>
            <a:ext cx="1045358" cy="104535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87E2EC37-4923-E698-3312-8757C8CD6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0910" y="1880735"/>
            <a:ext cx="1692000" cy="1692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0CFE871-B4F5-3037-D9B4-8F4AE25A0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065" y="197325"/>
            <a:ext cx="1692000" cy="1692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EC944DC-3DAA-8FCD-F233-095A41518F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6062"/>
          <a:stretch/>
        </p:blipFill>
        <p:spPr>
          <a:xfrm>
            <a:off x="3230417" y="5164363"/>
            <a:ext cx="3600000" cy="150300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0B77FA52-7A3D-E8C5-BEB0-AECB95BA5F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8012"/>
          <a:stretch/>
        </p:blipFill>
        <p:spPr>
          <a:xfrm>
            <a:off x="3230417" y="3679558"/>
            <a:ext cx="3600000" cy="1471805"/>
          </a:xfrm>
          <a:prstGeom prst="rect">
            <a:avLst/>
          </a:prstGeom>
        </p:spPr>
      </p:pic>
      <p:grpSp>
        <p:nvGrpSpPr>
          <p:cNvPr id="167" name="Grupo 166">
            <a:extLst>
              <a:ext uri="{FF2B5EF4-FFF2-40B4-BE49-F238E27FC236}">
                <a16:creationId xmlns:a16="http://schemas.microsoft.com/office/drawing/2014/main" id="{38C8EACF-52FE-B24C-A50C-DDF4267DCED1}"/>
              </a:ext>
            </a:extLst>
          </p:cNvPr>
          <p:cNvGrpSpPr/>
          <p:nvPr/>
        </p:nvGrpSpPr>
        <p:grpSpPr>
          <a:xfrm>
            <a:off x="448447" y="156662"/>
            <a:ext cx="1126017" cy="678248"/>
            <a:chOff x="464429" y="26478"/>
            <a:chExt cx="1348718" cy="812391"/>
          </a:xfrm>
        </p:grpSpPr>
        <p:pic>
          <p:nvPicPr>
            <p:cNvPr id="178" name="Gráfico 177">
              <a:extLst>
                <a:ext uri="{FF2B5EF4-FFF2-40B4-BE49-F238E27FC236}">
                  <a16:creationId xmlns:a16="http://schemas.microsoft.com/office/drawing/2014/main" id="{461F55EF-9998-AB4D-AA5B-D68913C8E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8791" b="10865"/>
            <a:stretch/>
          </p:blipFill>
          <p:spPr>
            <a:xfrm>
              <a:off x="464429" y="192927"/>
              <a:ext cx="654834" cy="639936"/>
            </a:xfrm>
            <a:prstGeom prst="rect">
              <a:avLst/>
            </a:prstGeom>
          </p:spPr>
        </p:pic>
        <p:sp>
          <p:nvSpPr>
            <p:cNvPr id="195" name="Rectángulo 194">
              <a:extLst>
                <a:ext uri="{FF2B5EF4-FFF2-40B4-BE49-F238E27FC236}">
                  <a16:creationId xmlns:a16="http://schemas.microsoft.com/office/drawing/2014/main" id="{E0ACF329-95C2-4A43-95CC-34498E8FA4F1}"/>
                </a:ext>
              </a:extLst>
            </p:cNvPr>
            <p:cNvSpPr/>
            <p:nvPr/>
          </p:nvSpPr>
          <p:spPr>
            <a:xfrm>
              <a:off x="472709" y="192313"/>
              <a:ext cx="646554" cy="646554"/>
            </a:xfrm>
            <a:prstGeom prst="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96" name="Conector recto de flecha 195">
              <a:extLst>
                <a:ext uri="{FF2B5EF4-FFF2-40B4-BE49-F238E27FC236}">
                  <a16:creationId xmlns:a16="http://schemas.microsoft.com/office/drawing/2014/main" id="{F14DEBE9-C670-6D4B-BCE6-1299B7F63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264" y="26478"/>
              <a:ext cx="693883" cy="812391"/>
            </a:xfrm>
            <a:prstGeom prst="straightConnector1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ctor recto de flecha 196">
              <a:extLst>
                <a:ext uri="{FF2B5EF4-FFF2-40B4-BE49-F238E27FC236}">
                  <a16:creationId xmlns:a16="http://schemas.microsoft.com/office/drawing/2014/main" id="{546FD0A2-F30E-894E-BCA5-19FA6C962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263" y="26478"/>
              <a:ext cx="606845" cy="165835"/>
            </a:xfrm>
            <a:prstGeom prst="straightConnector1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矩形 129"/>
          <p:cNvSpPr/>
          <p:nvPr/>
        </p:nvSpPr>
        <p:spPr>
          <a:xfrm>
            <a:off x="26793" y="9209855"/>
            <a:ext cx="68312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b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Figure 2:</a:t>
            </a:r>
            <a:r>
              <a:rPr lang="en-US" altLang="zh-CN" sz="800" b="1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800" b="1" dirty="0">
                <a:latin typeface="Arial" pitchFamily="34" charset="0"/>
                <a:cs typeface="Arial" pitchFamily="34" charset="0"/>
              </a:rPr>
              <a:t>Overview of evaluation for Challenge 1: transcript identification with a reference annotation. a) </a:t>
            </a:r>
            <a:r>
              <a:rPr lang="en-US" altLang="zh-CN" sz="800" dirty="0">
                <a:latin typeface="Arial" pitchFamily="34" charset="0"/>
                <a:cs typeface="Arial" pitchFamily="34" charset="0"/>
              </a:rPr>
              <a:t>Number of genes and transcripts per submission. Abundance of the main structural categories and support by external data. b) Agreement in transcript detection as a function the number of detecting pipelines. c) Performance based on for spliced-short and </a:t>
            </a:r>
            <a:r>
              <a:rPr lang="en-US" altLang="zh-CN" sz="800" dirty="0" err="1">
                <a:latin typeface="Arial" pitchFamily="34" charset="0"/>
                <a:cs typeface="Arial" pitchFamily="34" charset="0"/>
              </a:rPr>
              <a:t>unspliced</a:t>
            </a:r>
            <a:r>
              <a:rPr lang="en-US" altLang="zh-CN" sz="800" dirty="0">
                <a:latin typeface="Arial" pitchFamily="34" charset="0"/>
                <a:cs typeface="Arial" pitchFamily="34" charset="0"/>
              </a:rPr>
              <a:t>-long SIRVs. d) Performance based on simulated data. e) Performance for known and novel transcripts based on  50 manually-annotated genes by GENCODE. Ba: Bambu, FM: Flames, FR: FLAIR, IQ: IsoQuant, IT: IsoTools, IB: Iso_IB, Ly: LyRic, Ma: Mandalorion, TL: TALON-LAPA, </a:t>
            </a:r>
            <a:r>
              <a:rPr lang="en-US" altLang="zh-CN" sz="800" dirty="0" err="1">
                <a:latin typeface="Arial" pitchFamily="34" charset="0"/>
                <a:cs typeface="Arial" pitchFamily="34" charset="0"/>
              </a:rPr>
              <a:t>Sp</a:t>
            </a:r>
            <a:r>
              <a:rPr lang="en-US" altLang="zh-CN" sz="800" dirty="0">
                <a:latin typeface="Arial" pitchFamily="34" charset="0"/>
                <a:cs typeface="Arial" pitchFamily="34" charset="0"/>
              </a:rPr>
              <a:t>: Spectra, ST: StringTie2.</a:t>
            </a:r>
          </a:p>
        </p:txBody>
      </p:sp>
      <p:sp>
        <p:nvSpPr>
          <p:cNvPr id="97" name="TextBox 180">
            <a:extLst>
              <a:ext uri="{FF2B5EF4-FFF2-40B4-BE49-F238E27FC236}">
                <a16:creationId xmlns:a16="http://schemas.microsoft.com/office/drawing/2014/main" id="{257A5E9D-7A88-D147-AC50-C060EFDE714B}"/>
              </a:ext>
            </a:extLst>
          </p:cNvPr>
          <p:cNvSpPr txBox="1"/>
          <p:nvPr/>
        </p:nvSpPr>
        <p:spPr>
          <a:xfrm>
            <a:off x="61611" y="48940"/>
            <a:ext cx="2076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a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8F51DEDB-4037-F544-AA8B-7AD937F6B7D9}"/>
              </a:ext>
            </a:extLst>
          </p:cNvPr>
          <p:cNvSpPr/>
          <p:nvPr/>
        </p:nvSpPr>
        <p:spPr>
          <a:xfrm>
            <a:off x="5195499" y="2018621"/>
            <a:ext cx="233700" cy="233700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07A85A92-09FF-B740-85CE-84B5641C460A}"/>
              </a:ext>
            </a:extLst>
          </p:cNvPr>
          <p:cNvCxnSpPr>
            <a:cxnSpLocks/>
          </p:cNvCxnSpPr>
          <p:nvPr/>
        </p:nvCxnSpPr>
        <p:spPr>
          <a:xfrm>
            <a:off x="5433353" y="2252321"/>
            <a:ext cx="79217" cy="637832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76CFBA79-6EAE-BC45-9844-16FE00137435}"/>
              </a:ext>
            </a:extLst>
          </p:cNvPr>
          <p:cNvCxnSpPr>
            <a:cxnSpLocks/>
          </p:cNvCxnSpPr>
          <p:nvPr/>
        </p:nvCxnSpPr>
        <p:spPr>
          <a:xfrm flipV="1">
            <a:off x="5427003" y="1924907"/>
            <a:ext cx="94065" cy="96238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de flecha 120">
            <a:extLst>
              <a:ext uri="{FF2B5EF4-FFF2-40B4-BE49-F238E27FC236}">
                <a16:creationId xmlns:a16="http://schemas.microsoft.com/office/drawing/2014/main" id="{B5B9E5BF-3A70-1840-BF9A-99319FA40B3B}"/>
              </a:ext>
            </a:extLst>
          </p:cNvPr>
          <p:cNvCxnSpPr>
            <a:cxnSpLocks/>
          </p:cNvCxnSpPr>
          <p:nvPr/>
        </p:nvCxnSpPr>
        <p:spPr>
          <a:xfrm>
            <a:off x="5521507" y="1924907"/>
            <a:ext cx="139635" cy="0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A2D665F5-7432-F746-89C1-6FF63F53B2CF}"/>
              </a:ext>
            </a:extLst>
          </p:cNvPr>
          <p:cNvCxnSpPr>
            <a:cxnSpLocks/>
          </p:cNvCxnSpPr>
          <p:nvPr/>
        </p:nvCxnSpPr>
        <p:spPr>
          <a:xfrm>
            <a:off x="5512570" y="2890153"/>
            <a:ext cx="139635" cy="0"/>
          </a:xfrm>
          <a:prstGeom prst="straightConnector1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80">
            <a:extLst>
              <a:ext uri="{FF2B5EF4-FFF2-40B4-BE49-F238E27FC236}">
                <a16:creationId xmlns:a16="http://schemas.microsoft.com/office/drawing/2014/main" id="{D81EE273-87D2-6248-9C05-C2AC7A38C86F}"/>
              </a:ext>
            </a:extLst>
          </p:cNvPr>
          <p:cNvSpPr txBox="1"/>
          <p:nvPr/>
        </p:nvSpPr>
        <p:spPr>
          <a:xfrm>
            <a:off x="61611" y="4914844"/>
            <a:ext cx="2076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d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8" name="Gráfico 107">
            <a:extLst>
              <a:ext uri="{FF2B5EF4-FFF2-40B4-BE49-F238E27FC236}">
                <a16:creationId xmlns:a16="http://schemas.microsoft.com/office/drawing/2014/main" id="{46E0304C-A939-1745-8514-AE78D2D5DB2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47752"/>
          <a:stretch/>
        </p:blipFill>
        <p:spPr>
          <a:xfrm>
            <a:off x="5385676" y="2859373"/>
            <a:ext cx="900000" cy="752364"/>
          </a:xfrm>
          <a:prstGeom prst="rect">
            <a:avLst/>
          </a:prstGeom>
        </p:spPr>
      </p:pic>
      <p:pic>
        <p:nvPicPr>
          <p:cNvPr id="180" name="Gráfico 179">
            <a:extLst>
              <a:ext uri="{FF2B5EF4-FFF2-40B4-BE49-F238E27FC236}">
                <a16:creationId xmlns:a16="http://schemas.microsoft.com/office/drawing/2014/main" id="{3281F8F3-93F6-9249-8BEF-54EBCB4B5FF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13605" t="54007" r="15520" b="10942"/>
          <a:stretch/>
        </p:blipFill>
        <p:spPr>
          <a:xfrm>
            <a:off x="6138550" y="3001153"/>
            <a:ext cx="637866" cy="504734"/>
          </a:xfrm>
          <a:prstGeom prst="rect">
            <a:avLst/>
          </a:prstGeom>
        </p:spPr>
      </p:pic>
      <p:sp>
        <p:nvSpPr>
          <p:cNvPr id="98" name="TextBox 180">
            <a:extLst>
              <a:ext uri="{FF2B5EF4-FFF2-40B4-BE49-F238E27FC236}">
                <a16:creationId xmlns:a16="http://schemas.microsoft.com/office/drawing/2014/main" id="{ACF6B259-DD77-1F49-A63F-7D4D37EE33F1}"/>
              </a:ext>
            </a:extLst>
          </p:cNvPr>
          <p:cNvSpPr txBox="1"/>
          <p:nvPr/>
        </p:nvSpPr>
        <p:spPr>
          <a:xfrm>
            <a:off x="61611" y="3571836"/>
            <a:ext cx="12225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b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0" name="Gráfico 79">
            <a:extLst>
              <a:ext uri="{FF2B5EF4-FFF2-40B4-BE49-F238E27FC236}">
                <a16:creationId xmlns:a16="http://schemas.microsoft.com/office/drawing/2014/main" id="{406107A0-8EAD-2F41-A9B7-D87D4647806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8078" t="46581" b="42876"/>
          <a:stretch/>
        </p:blipFill>
        <p:spPr>
          <a:xfrm>
            <a:off x="250716" y="6603306"/>
            <a:ext cx="2978269" cy="170794"/>
          </a:xfrm>
          <a:prstGeom prst="rect">
            <a:avLst/>
          </a:prstGeom>
        </p:spPr>
      </p:pic>
      <p:sp>
        <p:nvSpPr>
          <p:cNvPr id="115" name="TextBox 180">
            <a:extLst>
              <a:ext uri="{FF2B5EF4-FFF2-40B4-BE49-F238E27FC236}">
                <a16:creationId xmlns:a16="http://schemas.microsoft.com/office/drawing/2014/main" id="{205C7F67-F245-EC47-9D99-A3BB306738FB}"/>
              </a:ext>
            </a:extLst>
          </p:cNvPr>
          <p:cNvSpPr txBox="1"/>
          <p:nvPr/>
        </p:nvSpPr>
        <p:spPr>
          <a:xfrm>
            <a:off x="61611" y="6875441"/>
            <a:ext cx="2076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e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1CE44E-7743-1D16-33DF-69EE1E93CD1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26859"/>
          <a:stretch/>
        </p:blipFill>
        <p:spPr>
          <a:xfrm>
            <a:off x="384645" y="5062454"/>
            <a:ext cx="2633338" cy="15408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B17FD3C-EDDE-B3BC-7118-AB90F6A125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0826" y="3576798"/>
            <a:ext cx="2740976" cy="1370488"/>
          </a:xfrm>
          <a:prstGeom prst="rect">
            <a:avLst/>
          </a:prstGeom>
        </p:spPr>
      </p:pic>
      <p:sp>
        <p:nvSpPr>
          <p:cNvPr id="140" name="TextBox 180">
            <a:extLst>
              <a:ext uri="{FF2B5EF4-FFF2-40B4-BE49-F238E27FC236}">
                <a16:creationId xmlns:a16="http://schemas.microsoft.com/office/drawing/2014/main" id="{96028256-02F2-314F-9D9F-0DEB18CE39A0}"/>
              </a:ext>
            </a:extLst>
          </p:cNvPr>
          <p:cNvSpPr txBox="1"/>
          <p:nvPr/>
        </p:nvSpPr>
        <p:spPr>
          <a:xfrm>
            <a:off x="3212733" y="3564145"/>
            <a:ext cx="2076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c</a:t>
            </a:r>
            <a:endParaRPr lang="x-none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CBBC70-466C-0C59-C00C-7D8D51D320B5}"/>
              </a:ext>
            </a:extLst>
          </p:cNvPr>
          <p:cNvCxnSpPr>
            <a:cxnSpLocks/>
          </p:cNvCxnSpPr>
          <p:nvPr/>
        </p:nvCxnSpPr>
        <p:spPr>
          <a:xfrm>
            <a:off x="3409357" y="3683930"/>
            <a:ext cx="0" cy="300477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DA42EF8D-F644-65F4-FC6B-3EE7DCD5E5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48182" y="197325"/>
            <a:ext cx="1692000" cy="1692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C83359B-1E65-020C-FDA2-8C6A6565847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389299" y="197325"/>
            <a:ext cx="1692000" cy="1692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A0DAD27-8FEB-8B8E-72CB-EDBEB1C933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030417" y="197325"/>
            <a:ext cx="1692000" cy="1692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A878DDF-1372-6892-2BD4-1BC97CB0A5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2996" y="1880735"/>
            <a:ext cx="1692000" cy="1692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2F9284C-A968-968B-8FA3-1A60EC823BA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951953" y="1880735"/>
            <a:ext cx="1692000" cy="169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AD4F0-942A-0372-FA87-AC0CC575090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9251" y="6931747"/>
            <a:ext cx="6345722" cy="22210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61667</TotalTime>
  <Words>141</Words>
  <Application>Microsoft Macintosh PowerPoint</Application>
  <PresentationFormat>A4 Paper (210x297 mm)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PARDO PALACIOS Francisco José</dc:creator>
  <cp:lastModifiedBy>Mark Diekhans</cp:lastModifiedBy>
  <cp:revision>45</cp:revision>
  <dcterms:created xsi:type="dcterms:W3CDTF">2022-05-04T07:53:20Z</dcterms:created>
  <dcterms:modified xsi:type="dcterms:W3CDTF">2023-12-19T04:49:12Z</dcterms:modified>
</cp:coreProperties>
</file>